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73" r:id="rId16"/>
    <p:sldId id="269" r:id="rId17"/>
    <p:sldId id="274" r:id="rId18"/>
    <p:sldId id="275" r:id="rId19"/>
    <p:sldId id="272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6" r:id="rId29"/>
    <p:sldId id="284" r:id="rId30"/>
    <p:sldId id="285" r:id="rId31"/>
    <p:sldId id="270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10C2-42C2-44AA-8F5A-5B537AED0CB4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207C-06A9-49EF-B711-54C83F1B3C7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811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10C2-42C2-44AA-8F5A-5B537AED0CB4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207C-06A9-49EF-B711-54C83F1B3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573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10C2-42C2-44AA-8F5A-5B537AED0CB4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207C-06A9-49EF-B711-54C83F1B3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07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10C2-42C2-44AA-8F5A-5B537AED0CB4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207C-06A9-49EF-B711-54C83F1B3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14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10C2-42C2-44AA-8F5A-5B537AED0CB4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207C-06A9-49EF-B711-54C83F1B3C7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104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10C2-42C2-44AA-8F5A-5B537AED0CB4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207C-06A9-49EF-B711-54C83F1B3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84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10C2-42C2-44AA-8F5A-5B537AED0CB4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207C-06A9-49EF-B711-54C83F1B3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47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10C2-42C2-44AA-8F5A-5B537AED0CB4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207C-06A9-49EF-B711-54C83F1B3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86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10C2-42C2-44AA-8F5A-5B537AED0CB4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207C-06A9-49EF-B711-54C83F1B3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811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EA10C2-42C2-44AA-8F5A-5B537AED0CB4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CA207C-06A9-49EF-B711-54C83F1B3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04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10C2-42C2-44AA-8F5A-5B537AED0CB4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207C-06A9-49EF-B711-54C83F1B3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394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5EA10C2-42C2-44AA-8F5A-5B537AED0CB4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8CA207C-06A9-49EF-B711-54C83F1B3C7B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28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6556" y="589141"/>
            <a:ext cx="100152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Лекция 3. Сервисная деятельность как способ удовлетворения потребностей человека и общества в целом</a:t>
            </a:r>
            <a:endParaRPr lang="ru-RU" sz="2400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49095" y="1811335"/>
            <a:ext cx="8770189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</a:p>
          <a:p>
            <a:pPr indent="450215" algn="ctr">
              <a:spcAft>
                <a:spcPts val="0"/>
              </a:spcAft>
            </a:pPr>
            <a:endParaRPr lang="ru-RU" sz="2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личности. Понятие мотива, мотивации</a:t>
            </a:r>
          </a:p>
          <a:p>
            <a:pPr marL="342900" indent="-342900" algn="just">
              <a:buFontTx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потребностей</a:t>
            </a:r>
          </a:p>
          <a:p>
            <a:pPr marL="342900" indent="-342900" algn="just">
              <a:buFontTx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потребностей</a:t>
            </a:r>
          </a:p>
          <a:p>
            <a:pPr marL="342900" indent="-342900" algn="just">
              <a:buFontTx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аспекты сервисной деятельности</a:t>
            </a:r>
          </a:p>
          <a:p>
            <a:pPr marL="342900" indent="-342900" algn="just">
              <a:buFontTx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Сервисная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в структуре социальных отношений</a:t>
            </a:r>
          </a:p>
          <a:p>
            <a:pPr marL="342900" indent="-342900" algn="just">
              <a:buFontTx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Сервисная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как часть культуры</a:t>
            </a:r>
          </a:p>
          <a:p>
            <a:pPr marL="342900" indent="-342900" algn="just">
              <a:buFontTx/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84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42975" y="1339474"/>
            <a:ext cx="1057275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Классификация потребностей:</a:t>
            </a:r>
          </a:p>
          <a:p>
            <a:pPr indent="450215" algn="just">
              <a:spcAft>
                <a:spcPts val="0"/>
              </a:spcAft>
            </a:pP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материальные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(они составляют основу жизнедеятельности человека – потребности в пище, одежде, жилище и т.п.);</a:t>
            </a: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духовные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(потребности в познании, творчестве, в эстетических наслаждениях);</a:t>
            </a: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социальные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(потребность в труде, общении, потребность в признании другими людьми и т.п.).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62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490" y="226318"/>
            <a:ext cx="1182043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Варианты классификаций </a:t>
            </a:r>
            <a:r>
              <a:rPr lang="ru-RU" sz="2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потребностей на опыте зарубежных психологов</a:t>
            </a:r>
          </a:p>
          <a:p>
            <a:pPr algn="ctr">
              <a:spcAft>
                <a:spcPts val="0"/>
              </a:spcAft>
            </a:pPr>
            <a:endParaRPr lang="ru-RU" sz="2200" i="1" u="sng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200" i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Классификация потребностей по Маслоу </a:t>
            </a:r>
            <a:r>
              <a:rPr lang="ru-RU" sz="22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А. </a:t>
            </a:r>
            <a:r>
              <a:rPr lang="ru-RU" sz="2200" i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(многоуровневая </a:t>
            </a:r>
            <a:r>
              <a:rPr lang="ru-RU" sz="22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потребностей</a:t>
            </a:r>
            <a:r>
              <a:rPr lang="ru-RU" sz="2200" i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):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2200" i="1" dirty="0" smtClean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1-й уровень: физиологические потребности </a:t>
            </a:r>
            <a:r>
              <a:rPr lang="ru-R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дыхание, жажда, голод, тепло,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сон);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2-й уровень: потребность </a:t>
            </a:r>
            <a:r>
              <a:rPr lang="ru-R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безопасности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(выражается в необходимости закрепить достигнутое на первом уровне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3-й уровень: </a:t>
            </a:r>
            <a:r>
              <a:rPr lang="ru-R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социальные потребности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социальные связи, дружба, любовь, привязанность);</a:t>
            </a:r>
          </a:p>
          <a:p>
            <a:pPr algn="just">
              <a:spcAft>
                <a:spcPts val="0"/>
              </a:spcAft>
            </a:pPr>
            <a:r>
              <a:rPr lang="ru-R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-й </a:t>
            </a:r>
            <a:r>
              <a:rPr lang="ru-R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уровень: </a:t>
            </a:r>
            <a:r>
              <a:rPr lang="ru-R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личные потребности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(общественное положение, самоуважение</a:t>
            </a:r>
            <a:b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(или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престижные потребности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ru-R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-й уровень: духовные </a:t>
            </a:r>
            <a:r>
              <a:rPr lang="ru-R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потребности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(выражают необходимость в самореализации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2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потребности </a:t>
            </a:r>
            <a:r>
              <a:rPr lang="ru-R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низших уровней – </a:t>
            </a:r>
            <a:r>
              <a:rPr lang="ru-R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нужды</a:t>
            </a:r>
            <a:endParaRPr lang="ru-RU" sz="22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потребности </a:t>
            </a:r>
            <a:r>
              <a:rPr lang="ru-R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высших уровней – потребности </a:t>
            </a:r>
            <a:r>
              <a:rPr lang="ru-R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роста</a:t>
            </a:r>
            <a:endParaRPr lang="ru-RU" sz="22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нужды </a:t>
            </a:r>
            <a:r>
              <a:rPr lang="ru-R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потребности роста находятся в иерархической зависимости </a:t>
            </a:r>
            <a:r>
              <a:rPr lang="ru-R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т.е. каждая более высокая потребность может быть удовлетворена лишь </a:t>
            </a:r>
            <a:r>
              <a:rPr lang="ru-R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удовлетворении всех предшествующих низших):</a:t>
            </a:r>
          </a:p>
        </p:txBody>
      </p:sp>
    </p:spTree>
    <p:extLst>
      <p:ext uri="{BB962C8B-B14F-4D97-AF65-F5344CB8AC3E}">
        <p14:creationId xmlns:p14="http://schemas.microsoft.com/office/powerpoint/2010/main" val="56588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52553" y="240606"/>
            <a:ext cx="106421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Классификация личных потребностей:</a:t>
            </a:r>
          </a:p>
          <a:p>
            <a:pPr indent="450215" algn="ctr">
              <a:spcAft>
                <a:spcPts val="0"/>
              </a:spcAft>
            </a:pP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24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зависимости от характера и природы возникновения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400" i="1" dirty="0" smtClean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физические</a:t>
            </a:r>
            <a:r>
              <a:rPr lang="ru-RU" sz="2400" i="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связаны с поддержанием физической жизни человека (потребности в пище, одежде, жилье, а также в двигательной активности, сне и т.д.),</a:t>
            </a:r>
          </a:p>
          <a:p>
            <a:pPr algn="just">
              <a:spcAft>
                <a:spcPts val="0"/>
              </a:spcAft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социальные</a:t>
            </a:r>
            <a:r>
              <a:rPr lang="ru-RU" sz="2400" i="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возникают в связи с общественным характером жизнедеятельности человека (потребность в общественной деятельности, самовыражении, общении </a:t>
            </a:r>
            <a:b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людьми, обеспечении социальных прав и т.д.),</a:t>
            </a:r>
          </a:p>
          <a:p>
            <a:pPr algn="just">
              <a:spcAft>
                <a:spcPts val="0"/>
              </a:spcAft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интеллектуальные</a:t>
            </a:r>
            <a:r>
              <a:rPr lang="ru-RU" sz="2400" i="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связаны с мыслительной деятельностью человека (потребности в познании, образовании, в различных видах творческой деятельности и т.д.),</a:t>
            </a:r>
          </a:p>
        </p:txBody>
      </p:sp>
    </p:spTree>
    <p:extLst>
      <p:ext uri="{BB962C8B-B14F-4D97-AF65-F5344CB8AC3E}">
        <p14:creationId xmlns:p14="http://schemas.microsoft.com/office/powerpoint/2010/main" val="265102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1128" y="146268"/>
            <a:ext cx="106421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преимущественной сферы жизнедеятельности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i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материальные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материальной жизнедеятельности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объекта таких потребностей выступают материальные блага и услуги (продукты питания, предметы одежды, жилище и домашняя обстановка, коммунальные и бытовые услуги и т.д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 отличаются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физических тем,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составляют лишь часть физических потребностей, которая удовлетворяется с помощью материальных благ и услуг (например, потребность в пище, жилье, одежде и т.п.),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духовные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духовной деятельностью человека, под которой понимается как интеллектуальная, так и любая деятельность, порождаемая внутренним состоянием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человека; их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удовлетворение обеспечивает духовное воспроизводство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58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3836" y="1054993"/>
            <a:ext cx="1077151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4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зависимости от степени конкретизации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450215" algn="just">
              <a:spcAft>
                <a:spcPts val="0"/>
              </a:spcAft>
            </a:pP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общие</a:t>
            </a:r>
            <a:r>
              <a:rPr lang="ru-RU" sz="2400" i="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потребности вытекают из какого-либо вида жизнедеятельности человека (потребности в пище, одежде, жилье, в образовании, информации и т.д.)</a:t>
            </a:r>
          </a:p>
          <a:p>
            <a:pPr algn="just">
              <a:spcAft>
                <a:spcPts val="0"/>
              </a:spcAft>
            </a:pP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конкретные</a:t>
            </a:r>
            <a:r>
              <a:rPr lang="ru-RU" sz="2400" i="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i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отребности, объектом которых служат отдельные блага и услуги (потребность </a:t>
            </a:r>
            <a:b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хлебе, мясе, в мебели, телевизорах, книгах и т.п.)</a:t>
            </a:r>
          </a:p>
        </p:txBody>
      </p:sp>
    </p:spTree>
    <p:extLst>
      <p:ext uri="{BB962C8B-B14F-4D97-AF65-F5344CB8AC3E}">
        <p14:creationId xmlns:p14="http://schemas.microsoft.com/office/powerpoint/2010/main" val="59587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1500" y="699192"/>
            <a:ext cx="1150188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зависимости от количественной определенности и возможностей удовлетворения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</a:pPr>
            <a:endParaRPr lang="ru-RU" sz="2400" i="1" dirty="0" smtClean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абсолютные</a:t>
            </a:r>
            <a:r>
              <a:rPr lang="ru-RU" sz="2400" i="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выражают желание обладать товарами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 не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ограничены возможностями производства, доходами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потребителей; носят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абстрактный характер и не связаны с конкретными предметами потребления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действительные</a:t>
            </a:r>
            <a:r>
              <a:rPr lang="ru-RU" sz="2400" i="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формируются в рамках достигнутого уровня производства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 ограничены платежеспособными возможностями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потребителей; носят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конкретный характер (т.е. направлены на определенный предмет или услугу, которые производятся и предлагаются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потребителям);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73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1500" y="699192"/>
            <a:ext cx="1150188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зависимости от количественной определенности и возможностей удовлетворения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</a:pPr>
            <a:endParaRPr lang="ru-RU" sz="2400" i="1" dirty="0" smtClean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платежеспособные</a:t>
            </a:r>
            <a:r>
              <a:rPr lang="ru-RU" sz="2400" i="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определяются платежеспособными возможностями потребителей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 носят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абстрактный характер, т.е. отражают абстрактное желание обладать товарами вообще (в рамках имеющихся у потребителей платежеспособных возможностей) без увязки с каким-либо конкретным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товаром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выносятся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рынок и принимают форму платежеспособного спроса,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400" dirty="0" smtClean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довлетворенные</a:t>
            </a:r>
            <a:r>
              <a:rPr lang="ru-RU" sz="2400" i="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они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фактически удовлетворяются конкретными благами 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услугами; </a:t>
            </a:r>
            <a:b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их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удовлетворение зависит от достигнутого уровня развития производства и платежеспособных возможностей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потребителей.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83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5813" y="1299267"/>
            <a:ext cx="1150188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i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зависимости </a:t>
            </a:r>
            <a:r>
              <a:rPr lang="ru-RU" sz="24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 временной характеристики</a:t>
            </a:r>
            <a:endParaRPr lang="ru-RU" sz="2400" i="1" dirty="0" smtClean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кратковременные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устойчивые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периодически возникающие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400" dirty="0" smtClean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78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1500" y="699192"/>
            <a:ext cx="1150188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i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зависимости от </a:t>
            </a:r>
            <a:r>
              <a:rPr lang="ru-RU" sz="24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степени рациональности:</a:t>
            </a:r>
            <a:endParaRPr lang="ru-RU" sz="2400" i="1" dirty="0" smtClean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разумные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(рациональные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): </a:t>
            </a: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соответствуют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научным представлениям о потреблении благ и услуг, необходимых для поддержания здорового образа жизни человека, всестороннего гармоничного развития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личности; размеры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конкретных материальных потребностей можно условно определить с помощью рациональных норм 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нормативов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иррациональные:</a:t>
            </a: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потребности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выходящие за рамки разумных, принимающие гипертрофированные, иногда извращенные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формы; отдельные подобные потребности могут складываться </a:t>
            </a:r>
            <a:b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 довольно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широкого круга людей (такой иррационализм получил в отношении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питанию, алкоголю, наркотикам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400" dirty="0" smtClean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20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0873" y="428699"/>
            <a:ext cx="8990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Социально-экономические аспекты сервисной деятельности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8823" y="1178293"/>
            <a:ext cx="10831545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Потребитель </a:t>
            </a:r>
            <a:r>
              <a:rPr lang="ru-R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конечный пользователь приобретенного товара, услуги, сервисного продукта (т.е. человек, который носит ту или иную одежду, пользуется конкретной вещью, употребляет в пищу определенные продукты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algn="just"/>
            <a:endParaRPr lang="ru-RU" sz="22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2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Прямая связь с конечным этапом потребления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отличительная черта сервисной деятельности от материального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производства.</a:t>
            </a:r>
            <a:endParaRPr lang="ru-RU" sz="2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производство и потребление услуг в большинстве случаев происходит путем непосредственных контактов между обслуживающим персоналом и клиентами (заказчиками, покупателями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даже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если контакты между ними опосредованы временем и пространством, услуги являются таковыми лишь в том случае, если их результат принимается,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 отвергается потребителями.</a:t>
            </a:r>
          </a:p>
          <a:p>
            <a:pPr algn="just"/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70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28073" y="385837"/>
            <a:ext cx="83453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Направленность личности. Понятие мотива, мотивации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9277" y="616669"/>
            <a:ext cx="1124102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  <a:tabLst>
                <a:tab pos="-2057400" algn="l"/>
              </a:tabLst>
            </a:pPr>
            <a:r>
              <a:rPr lang="ru-RU" sz="2400" i="1" spc="3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-2057400" algn="l"/>
              </a:tabLst>
            </a:pPr>
            <a:r>
              <a:rPr lang="ru-RU" sz="2400" spc="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Прежде чем основательно изучать сервисную деятельность, нужно </a:t>
            </a:r>
            <a:r>
              <a:rPr lang="ru-RU" sz="2400" spc="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знать основы потребностей человека, направленности его личности.</a:t>
            </a:r>
          </a:p>
          <a:p>
            <a:pPr algn="just">
              <a:spcAft>
                <a:spcPts val="0"/>
              </a:spcAft>
              <a:tabLst>
                <a:tab pos="-2057400" algn="l"/>
              </a:tabLst>
            </a:pPr>
            <a:endParaRPr lang="ru-RU" sz="2400" b="1" i="1" spc="3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-2057400" algn="l"/>
              </a:tabLst>
            </a:pPr>
            <a:r>
              <a:rPr lang="ru-RU" sz="2400" b="1" i="1" spc="3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Влечение </a:t>
            </a:r>
            <a:r>
              <a:rPr lang="ru-RU" sz="2400" b="1" i="1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400" i="1" spc="3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3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(с </a:t>
            </a:r>
            <a:r>
              <a:rPr lang="ru-RU" sz="2400" spc="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психологической точки зрения) – психическое </a:t>
            </a:r>
            <a:r>
              <a:rPr lang="ru-RU" sz="2400" spc="3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состояние, выражающее недифференцированную, неосознанную или недостаточно осознанную потребность.</a:t>
            </a:r>
          </a:p>
          <a:p>
            <a:pPr algn="just">
              <a:spcAft>
                <a:spcPts val="0"/>
              </a:spcAft>
              <a:tabLst>
                <a:tab pos="-2057400" algn="l"/>
              </a:tabLst>
            </a:pPr>
            <a:endParaRPr lang="ru-RU" sz="2400" spc="3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-2057400" algn="l"/>
              </a:tabLst>
            </a:pPr>
            <a:r>
              <a:rPr lang="ru-RU" sz="2400" b="1" i="1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Желание – </a:t>
            </a:r>
            <a:r>
              <a:rPr lang="ru-RU" sz="24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осознан</a:t>
            </a:r>
            <a:r>
              <a:rPr lang="ru-RU" sz="2400" spc="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ная потребность и влечение к чему-либо вполне определённому, характеризуется осознанием не только своей потребности, </a:t>
            </a:r>
            <a:br>
              <a:rPr lang="ru-RU" sz="2400" spc="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spc="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 и возможных путей её удовлетворения</a:t>
            </a:r>
            <a:r>
              <a:rPr lang="ru-RU" sz="2400" spc="4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tabLst>
                <a:tab pos="-2057400" algn="l"/>
              </a:tabLst>
            </a:pPr>
            <a:endParaRPr lang="ru-RU" sz="2400" spc="4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-2057400" algn="l"/>
              </a:tabLst>
            </a:pPr>
            <a:r>
              <a:rPr lang="ru-RU" sz="2400" b="1" i="1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Стремление –</a:t>
            </a:r>
            <a:r>
              <a:rPr lang="ru-RU" sz="2400" spc="4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возникает тогда, когда в структуру желания включается волевой компонент; часто рассматривается в качестве вполне определённого побуждения к деятельности.</a:t>
            </a:r>
          </a:p>
          <a:p>
            <a:pPr algn="just">
              <a:tabLst>
                <a:tab pos="-2057400" algn="l"/>
              </a:tabLst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-2057400" algn="l"/>
              </a:tabLst>
            </a:pP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3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235443"/>
            <a:ext cx="12222789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Факторы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наличия и трансформации в обществе человеческих потребностей:</a:t>
            </a:r>
            <a:endParaRPr lang="ru-RU" sz="2400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необходимость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воспроизводить 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биоприродное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начало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человека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первичные потребности)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важность развития </a:t>
            </a: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социальных и духовно-культурных качеств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человека (вторичные,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т.е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социальные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культурные потребности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Таким образом, потребности могут быть весьма разнообразными </a:t>
            </a:r>
            <a:b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своему генезису и качествам.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73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07385" y="678230"/>
            <a:ext cx="1083154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Общественные и индивидуальные потребности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ctr"/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общественные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потребности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свойственны большим группам людей, населению страны в целом (потребность в военной безопасности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b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сохранении общественного порядка, в социальном обеспечении и др.):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индивидуальные 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потребности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отображают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личностные, т.е. неповторимые по сочетанию и вариативности комбинации потребительских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запросов, свойственных конкретным людям, значительную часть которых индивид реализует самостоятельно или через обращение к сфере услуг.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45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64535" y="363905"/>
            <a:ext cx="1112265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Социальные и культурные потребности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ctr"/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отличие от врожденных потребностей они во многом формируются культурной средой и тесно соотносятся с социальным статусом, с уровнем образования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общим развитием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личности;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часть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социокультурных потребностей человека нередко возникают в силу подражания другим людям или по причине целенаправленного воздействия социальной среды (особенно часто человек подвержен влиянию социальной информации, моды, рекламы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Современный сервис в значительной степени ориентирован на гибкий характер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мягкую структуру социально-культурных потребностей, способствуя их трансформации в нужном для себя направлении (можно говорить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манипулятивном характере некоторых технологий обслуживания клиентов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рекламных материалов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9732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07361" y="963980"/>
            <a:ext cx="113655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Социальные функции сервисной 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</a:t>
            </a:r>
          </a:p>
          <a:p>
            <a:pPr algn="ctr"/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выступает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опосредующим механизмом перераспределения материальных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духовных благ между важнейшими сферами и областями социальной практики;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способствует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удовлетворению многообразных массовых потребностей,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также различных индивидуальных запросов;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участвует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реализации общественных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потребностей;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способствует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повышению уровня и качества жизни населения;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удовлетворяя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индивидуальные потребности, сервис позволяет организовать труд, быт и отдых каждого человека, укрепляет его общественные и семейно-дружеские связи, помогает развивать и реализовать заложенные в нем способности.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10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0873" y="428699"/>
            <a:ext cx="90939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Сервисная деятельность в структуре социальных отношений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1661" y="1421180"/>
            <a:ext cx="10831545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Современное </a:t>
            </a:r>
            <a:r>
              <a:rPr lang="ru-RU" sz="2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общество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сложное образование, которое состоит из множества дифференцированных частей и социальных единиц: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1) система общественного разделения труда;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2) социальные институты;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3) общественные отношения;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4) социальные роли и сетевые связи между людьми, отображающие их всестороннюю зависимость друг от друга, и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т.п.</a:t>
            </a:r>
          </a:p>
          <a:p>
            <a:pPr algn="just"/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Сфера социальных отношений (социальная сфера)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сложная сеть взаимодействий людей, а также процессы, характерные для всех областей жизнедеятельности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состоящие из массовых и групповых связей, ролевых и статусных положений людей.</a:t>
            </a:r>
            <a:endParaRPr lang="ru-RU" sz="2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08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50236" y="392481"/>
            <a:ext cx="1083154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5738" algn="just"/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Стратификационное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деление общества:</a:t>
            </a:r>
          </a:p>
          <a:p>
            <a:pPr marL="542925" indent="-357188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выражается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отношениях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равенства-неравенства;</a:t>
            </a:r>
          </a:p>
          <a:p>
            <a:pPr marL="542925" indent="-357188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принадлежности людей к определенным классам и социальным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слоям: </a:t>
            </a:r>
          </a:p>
          <a:p>
            <a:pPr marL="985838" indent="-357188" algn="just">
              <a:buSzPct val="70000"/>
              <a:buFont typeface="Times New Roman" panose="02020603050405020304" pitchFamily="18" charset="0"/>
              <a:buChar char="─"/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позициях, которые они занимают в социальной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иерархии; </a:t>
            </a:r>
          </a:p>
          <a:p>
            <a:pPr marL="985838" indent="-357188" algn="just">
              <a:buSzPct val="70000"/>
              <a:buFont typeface="Times New Roman" panose="02020603050405020304" pitchFamily="18" charset="0"/>
              <a:buChar char="─"/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их неодинаковых притязаниях и ценностных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ориентациях; </a:t>
            </a:r>
          </a:p>
          <a:p>
            <a:pPr marL="985838" indent="-357188" algn="just">
              <a:buSzPct val="70000"/>
              <a:buFont typeface="Times New Roman" panose="02020603050405020304" pitchFamily="18" charset="0"/>
              <a:buChar char="─"/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степени развития потребностей и удовлетворения запросов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Охарактеризованные отношения и социальная сфера в целом выступают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тем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пространством общественного бытия, где сервисная деятельность находит целевой объект своей активности </a:t>
            </a:r>
            <a:r>
              <a:rPr lang="ru-R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человека с его потребностями, нуждой в разных благах, </a:t>
            </a:r>
            <a:r>
              <a:rPr lang="ru-R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ru-R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его качествами, интересами, притязаниями</a:t>
            </a:r>
            <a:r>
              <a:rPr lang="ru-R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endParaRPr lang="ru-RU" sz="22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sz="22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Сервисные организации, учитывая процессы социально-потребительской </a:t>
            </a:r>
            <a:r>
              <a:rPr lang="ru-R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вкусовой дифференциации, вырабатывают широкий диапазон услуг, </a:t>
            </a:r>
            <a:r>
              <a:rPr lang="ru-R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ориентированных </a:t>
            </a:r>
            <a:r>
              <a:rPr lang="ru-R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разные группы населения.</a:t>
            </a:r>
          </a:p>
        </p:txBody>
      </p:sp>
    </p:spTree>
    <p:extLst>
      <p:ext uri="{BB962C8B-B14F-4D97-AF65-F5344CB8AC3E}">
        <p14:creationId xmlns:p14="http://schemas.microsoft.com/office/powerpoint/2010/main" val="139488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88" y="1221156"/>
            <a:ext cx="11472863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Социальная политика властей и социальная работа внутри коллектива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состоянии полностью отрегулировать все противоречия, свойственные социальным отношениям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повседневной практике людей, включая недостатки организации сферы обслуживания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Жизнеобеспечение населения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комплекс общественных и индивидуальных усилий, нацеленных на воспроизводство и развитие условий жизни людей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2925" indent="-357188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производственная деятельность,</a:t>
            </a:r>
          </a:p>
          <a:p>
            <a:pPr marL="542925" indent="-357188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домашнее хозяйство,</a:t>
            </a:r>
          </a:p>
          <a:p>
            <a:pPr marL="542925" indent="-357188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трудовая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социальная кооперация между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людьми,</a:t>
            </a:r>
          </a:p>
          <a:p>
            <a:pPr marL="542925" indent="-357188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традиции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распределения, потребления разными социальными слоями материальных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благ,</a:t>
            </a:r>
          </a:p>
          <a:p>
            <a:pPr marL="542925" indent="-357188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нормы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восстановления энергетических затрат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человека, поддержания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им своего здоровья.</a:t>
            </a:r>
          </a:p>
        </p:txBody>
      </p:sp>
    </p:spTree>
    <p:extLst>
      <p:ext uri="{BB962C8B-B14F-4D97-AF65-F5344CB8AC3E}">
        <p14:creationId xmlns:p14="http://schemas.microsoft.com/office/powerpoint/2010/main" val="255809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84607" y="648227"/>
            <a:ext cx="6818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6. Сервисная деятельность как часть культуры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86" y="1775648"/>
            <a:ext cx="11472863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Культура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(с точки зрения науки) – целостный, устойчивый способ жизнедеятельности какого-либо народа, нации, который, складываясь исторически, постепенно обновляется и вместе с тем сохраняет идентичность самому себе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течение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длительного времени.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(с точки зрения массового сознания)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 нормативно закрепленной активностью,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присущая той или иной области практики (культура речи, общения, поведения, досуга,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профессиональной культуре и др.)</a:t>
            </a:r>
          </a:p>
          <a:p>
            <a:pPr algn="just"/>
            <a:endParaRPr lang="ru-RU" sz="2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33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2672" y="919304"/>
            <a:ext cx="1160258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5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 внутреннем строении </a:t>
            </a:r>
            <a:r>
              <a:rPr lang="ru-RU" sz="25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культуры </a:t>
            </a:r>
            <a:r>
              <a:rPr lang="ru-RU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выделяют такие </a:t>
            </a:r>
            <a:r>
              <a:rPr lang="ru-RU" sz="25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масштабные части</a:t>
            </a:r>
            <a:r>
              <a:rPr lang="ru-RU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как: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уховная </a:t>
            </a:r>
            <a:r>
              <a:rPr lang="ru-RU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материальная </a:t>
            </a:r>
            <a:r>
              <a:rPr lang="ru-RU" sz="2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культура;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меньшие </a:t>
            </a:r>
            <a:r>
              <a:rPr lang="ru-RU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части, или субкультуры (городская, сельская, молодежная, элитарная</a:t>
            </a:r>
            <a:r>
              <a:rPr lang="ru-RU" sz="2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Выделяют </a:t>
            </a:r>
            <a:r>
              <a:rPr lang="ru-RU" sz="25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функционально целостные области культурной </a:t>
            </a:r>
            <a:r>
              <a:rPr lang="ru-RU" sz="25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практики</a:t>
            </a:r>
            <a:r>
              <a:rPr lang="ru-RU" sz="2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хозяйственную </a:t>
            </a:r>
            <a:r>
              <a:rPr lang="ru-RU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культуру (в рамках которой развивается сервисная </a:t>
            </a:r>
            <a:r>
              <a:rPr lang="ru-RU" sz="2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деятельность);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политическую;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правовую;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художественную;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религиозную </a:t>
            </a:r>
            <a:r>
              <a:rPr lang="ru-RU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культуры и др.</a:t>
            </a:r>
          </a:p>
          <a:p>
            <a:pPr algn="just"/>
            <a:endParaRPr lang="ru-RU" sz="2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4338" y="992557"/>
            <a:ext cx="1098708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Сервисная деятельность </a:t>
            </a:r>
            <a:r>
              <a:rPr lang="ru-RU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как часть </a:t>
            </a:r>
            <a:r>
              <a:rPr lang="ru-RU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социоэкономической </a:t>
            </a:r>
            <a:r>
              <a:rPr lang="ru-RU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оказывается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тесно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связанной с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разными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аспектами культурной практики –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бытом и домашним хозяйством населения, с практикой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государственно-политического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строительства, с социальными слоями и группами,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воспитанием подрастающего поколения,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также с отдыхом и развлечениями людей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ctr"/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Сервисная деятельность непосредственно связана с рядом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духовных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областей культуры (с наукой, искусством, религией)</a:t>
            </a:r>
          </a:p>
          <a:p>
            <a:pPr algn="ctr"/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65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2694" y="952240"/>
            <a:ext cx="112787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специфическая форма проявления познавательной потребности, обеспечивающая направленность личности на осознание целей деятельности и тем самым способствующая ориентировке личности в окружающей действительности.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2695" y="2370769"/>
            <a:ext cx="114502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Идеал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конкретизируемая в образе или представлении предметная цель склонности индивида, т.е. то, к чему он стремится, на что ориентируется (система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взглядов на объективный мир, на свое место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нём человека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отношение к окружающей его действительности и к самому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себе); в мировоззрении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отражаются не только идеалы, но и ценностные ориентации людей, их принципы познания и деятельности, 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убеждения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2694" y="4891263"/>
            <a:ext cx="112787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-2057400" algn="l"/>
              </a:tabLst>
            </a:pPr>
            <a:r>
              <a:rPr lang="ru-RU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Убеждение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 система мотивов </a:t>
            </a:r>
            <a:r>
              <a:rPr lang="ru-RU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личности, побуждающих её поступать </a:t>
            </a:r>
            <a:br>
              <a:rPr lang="ru-RU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соответствии со своими взгляда</a:t>
            </a:r>
            <a:r>
              <a:rPr lang="ru-RU" sz="240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ми, принципами, мировоззрением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26098" y="121243"/>
            <a:ext cx="111659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ярко характеризуют направленность личности её интересы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52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4800" y="1625515"/>
            <a:ext cx="1164045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Виды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сервисной деятельности, связанных с духовными областями культуры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услуга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передаче своих знаний молодому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поколению </a:t>
            </a:r>
            <a:b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(сочетание обучение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студентов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научно-исследовательской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деятельностью);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прикладных результатов исследовательской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работы;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сервисная деятельность в сфере художественно-эстетической активности, свободного времяпрепровождения, воспитания молодежи – 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социокультурные </a:t>
            </a: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услуги.</a:t>
            </a:r>
            <a:endParaRPr lang="ru-RU" sz="2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38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61117" y="2156603"/>
            <a:ext cx="4540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6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53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8421" y="473998"/>
            <a:ext cx="1089315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-2171700" algn="l"/>
              </a:tabLst>
            </a:pPr>
            <a:r>
              <a:rPr lang="ru-RU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Рассмотренные выше психические </a:t>
            </a:r>
            <a:r>
              <a:rPr lang="ru-RU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процессы и состояния обеспечивают </a:t>
            </a:r>
            <a:br>
              <a:rPr lang="ru-RU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основном регуляцию поведения.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-21717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поведении человека есть две функционально взаимосвязанные сто</a:t>
            </a:r>
            <a:r>
              <a:rPr lang="ru-RU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роны: </a:t>
            </a:r>
            <a:r>
              <a:rPr lang="ru-RU" sz="2400" i="1" spc="-5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побудительная</a:t>
            </a:r>
            <a:r>
              <a:rPr lang="ru-RU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</a:t>
            </a:r>
            <a:r>
              <a:rPr lang="ru-RU" sz="2400" spc="-5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spc="-5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регулятивная</a:t>
            </a:r>
            <a:r>
              <a:rPr lang="ru-RU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  <a:tabLst>
                <a:tab pos="-2171700" algn="l"/>
              </a:tabLst>
            </a:pP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-2171700" algn="l"/>
              </a:tabLst>
            </a:pPr>
            <a:r>
              <a:rPr lang="ru-RU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тимуляции, или побуждения, обеспечивающие активизацию и направленность поведения, связаны с мотивами и моти</a:t>
            </a:r>
            <a:r>
              <a:rPr lang="ru-RU" sz="2400" spc="-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вацией.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8421" y="3351709"/>
            <a:ext cx="1089315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-2057400" algn="l"/>
              </a:tabLst>
            </a:pPr>
            <a:r>
              <a:rPr lang="ru-RU" sz="2400" b="1" i="1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Мотив</a:t>
            </a:r>
            <a:r>
              <a:rPr lang="ru-RU" sz="2400" i="1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240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побуждение к деятельности, связанное с удовлетворени</a:t>
            </a:r>
            <a:r>
              <a:rPr lang="ru-RU" sz="24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ем потребности субъекта.</a:t>
            </a:r>
          </a:p>
          <a:p>
            <a:pPr algn="just">
              <a:tabLst>
                <a:tab pos="-2057400" algn="l"/>
              </a:tabLst>
            </a:pPr>
            <a:endParaRPr lang="ru-RU" sz="2400" spc="-2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-2057400" algn="l"/>
              </a:tabLst>
            </a:pPr>
            <a:r>
              <a:rPr lang="ru-RU" sz="2400" b="1" i="1" spc="-1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Мотивация</a:t>
            </a:r>
            <a:r>
              <a:rPr lang="ru-RU" sz="2400" i="1" spc="-1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4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обозначает систему факторов, детерминирующих поведение </a:t>
            </a:r>
            <a:r>
              <a:rPr lang="ru-RU" sz="2400" spc="-1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(потребности</a:t>
            </a:r>
            <a:r>
              <a:rPr lang="ru-RU" sz="24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мотивы, цели, намерения, стремления и многое другое).</a:t>
            </a:r>
          </a:p>
          <a:p>
            <a:pPr indent="450215" algn="just">
              <a:tabLst>
                <a:tab pos="-2057400" algn="l"/>
              </a:tabLst>
            </a:pPr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tabLst>
                <a:tab pos="-2057400" algn="l"/>
              </a:tabLst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19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2925" y="1444131"/>
            <a:ext cx="110013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-2057400" algn="l"/>
              </a:tabLst>
            </a:pPr>
            <a:r>
              <a:rPr lang="ru-RU" sz="240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Любая форма поведения может быть объяснена </a:t>
            </a:r>
            <a:r>
              <a:rPr lang="ru-RU" sz="24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 внутренними, </a:t>
            </a:r>
            <a:br>
              <a:rPr lang="ru-RU" sz="24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 и внешними причинами:</a:t>
            </a:r>
          </a:p>
          <a:p>
            <a:pPr algn="just">
              <a:spcAft>
                <a:spcPts val="0"/>
              </a:spcAft>
              <a:tabLst>
                <a:tab pos="-2057400" algn="l"/>
              </a:tabLst>
            </a:pP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-2057400" algn="l"/>
              </a:tabLst>
            </a:pPr>
            <a:r>
              <a:rPr lang="ru-RU" sz="2400" i="1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внутренние причины</a:t>
            </a:r>
            <a:r>
              <a:rPr lang="ru-RU" sz="24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качестве исходного и конечного пунктов объяснения – психологические свойства субъекта поведения (</a:t>
            </a:r>
            <a:r>
              <a:rPr lang="ru-RU" sz="240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мотивы, потребности, </a:t>
            </a:r>
            <a:r>
              <a:rPr lang="ru-RU" sz="24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целях, намерения, желания, интересы и т. п.);</a:t>
            </a: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2057400" algn="l"/>
              </a:tabLst>
            </a:pP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-2057400" algn="l"/>
              </a:tabLst>
            </a:pPr>
            <a:r>
              <a:rPr lang="ru-RU" sz="2400" i="1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внешние причины</a:t>
            </a:r>
            <a:r>
              <a:rPr lang="ru-RU" sz="24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внешние условия и обстоятель</a:t>
            </a:r>
            <a:r>
              <a:rPr lang="ru-RU" sz="240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ства деятельности; </a:t>
            </a:r>
            <a:r>
              <a:rPr lang="ru-RU" sz="24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стимулы, ис</a:t>
            </a:r>
            <a:r>
              <a:rPr lang="ru-RU" sz="2400" spc="-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ходящие из сложившейся ситуации.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9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39749" y="695380"/>
            <a:ext cx="6263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Общая характеристика потребностей.</a:t>
            </a:r>
            <a:endParaRPr lang="ru-RU" sz="2000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84205" y="1835518"/>
            <a:ext cx="103743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Потребность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отражение в сознании человека необходимости получения чего-то жизненно важного, побуждающего его к активной целенаправленной деятельности по преодолению состояния неудовлетворенности.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2999" y="4083651"/>
            <a:ext cx="10696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Удовлетворение потребностей – цель любой деятельности человека.</a:t>
            </a:r>
            <a:endParaRPr lang="ru-RU" sz="20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31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84075" y="1157045"/>
            <a:ext cx="111079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Потребности человека можно подразделить на:</a:t>
            </a:r>
          </a:p>
          <a:p>
            <a:pPr indent="450215" algn="just">
              <a:spcAft>
                <a:spcPts val="0"/>
              </a:spcAft>
            </a:pP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4199" y="1988042"/>
            <a:ext cx="104129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низшие (первичные):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рождении человек испытывает только первичные (физиологические) потребности;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01116" y="3280704"/>
            <a:ext cx="99271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высшие (вторичные):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появляются в процессе социализации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24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68643" y="676897"/>
            <a:ext cx="40320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Общественные потребности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75551" y="676897"/>
            <a:ext cx="76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 algn="just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потребности, возникающие в процессе развития общества в целом, социально-экономических </a:t>
            </a:r>
            <a:b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групп населения и отдельных его членов.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96877" y="4133434"/>
            <a:ext cx="89886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Активная деятельность человека является фактором роста потребностей, их качественного совершенствования.</a:t>
            </a:r>
            <a:endParaRPr lang="ru-RU" sz="20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0681" y="2405165"/>
            <a:ext cx="88725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потребности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общества (определяются необходимостью обеспечения условий его функционирования 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развития); </a:t>
            </a:r>
          </a:p>
          <a:p>
            <a:pPr marL="457200" indent="-457200" algn="just">
              <a:spcAft>
                <a:spcPts val="0"/>
              </a:spcAft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личные потребности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608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8424" y="1050528"/>
            <a:ext cx="52189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Классификация потребностей.</a:t>
            </a:r>
            <a:endParaRPr lang="ru-RU" sz="2400" dirty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6839" y="3754019"/>
            <a:ext cx="100220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Существует множество подходов к классификации потребностей человека:</a:t>
            </a:r>
          </a:p>
          <a:p>
            <a:pPr algn="ctr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чаще всего их делят на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первичные (базовые, врожденные)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вторичные (социальные, приобретенные)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6839" y="2005635"/>
            <a:ext cx="40320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Потребность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5476" y="2005635"/>
            <a:ext cx="76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 </a:t>
            </a: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переживаемая 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осознаваемая человеком нужда в том, что необходимо для поддержания организма и развития его личности.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50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317</TotalTime>
  <Words>1407</Words>
  <Application>Microsoft Office PowerPoint</Application>
  <PresentationFormat>Широкоэкранный</PresentationFormat>
  <Paragraphs>207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Ksenia</dc:creator>
  <cp:lastModifiedBy>Учетная запись Майкрософт</cp:lastModifiedBy>
  <cp:revision>28</cp:revision>
  <dcterms:created xsi:type="dcterms:W3CDTF">2014-03-11T05:33:04Z</dcterms:created>
  <dcterms:modified xsi:type="dcterms:W3CDTF">2023-01-26T21:57:52Z</dcterms:modified>
</cp:coreProperties>
</file>